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Google Sans"/>
      <p:regular r:id="rId23"/>
      <p:bold r:id="rId24"/>
      <p:italic r:id="rId25"/>
      <p:boldItalic r:id="rId26"/>
    </p:embeddedFont>
    <p:embeddedFont>
      <p:font typeface="Google Sans Medium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Roboto Mono"/>
      <p:regular r:id="rId35"/>
      <p:bold r:id="rId36"/>
      <p:italic r:id="rId37"/>
      <p:boldItalic r:id="rId38"/>
    </p:embeddedFont>
    <p:embeddedFont>
      <p:font typeface="Open Sans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Light-bold.fntdata"/><Relationship Id="rId20" Type="http://schemas.openxmlformats.org/officeDocument/2006/relationships/slide" Target="slides/slide15.xml"/><Relationship Id="rId42" Type="http://schemas.openxmlformats.org/officeDocument/2006/relationships/font" Target="fonts/OpenSansLight-boldItalic.fntdata"/><Relationship Id="rId41" Type="http://schemas.openxmlformats.org/officeDocument/2006/relationships/font" Target="fonts/OpenSansLigh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GoogleSans-bold.fntdata"/><Relationship Id="rId23" Type="http://schemas.openxmlformats.org/officeDocument/2006/relationships/font" Target="fonts/Google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Italic.fntdata"/><Relationship Id="rId25" Type="http://schemas.openxmlformats.org/officeDocument/2006/relationships/font" Target="fonts/GoogleSans-italic.fntdata"/><Relationship Id="rId28" Type="http://schemas.openxmlformats.org/officeDocument/2006/relationships/font" Target="fonts/GoogleSansMedium-bold.fntdata"/><Relationship Id="rId27" Type="http://schemas.openxmlformats.org/officeDocument/2006/relationships/font" Target="fonts/GoogleSans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oogleSans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-regular.fntdata"/><Relationship Id="rId30" Type="http://schemas.openxmlformats.org/officeDocument/2006/relationships/font" Target="fonts/GoogleSansMedium-boldItalic.fntdata"/><Relationship Id="rId11" Type="http://schemas.openxmlformats.org/officeDocument/2006/relationships/slide" Target="slides/slide6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5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8.xml"/><Relationship Id="rId35" Type="http://schemas.openxmlformats.org/officeDocument/2006/relationships/font" Target="fonts/RobotoMono-regular.fntdata"/><Relationship Id="rId12" Type="http://schemas.openxmlformats.org/officeDocument/2006/relationships/slide" Target="slides/slide7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10.xml"/><Relationship Id="rId37" Type="http://schemas.openxmlformats.org/officeDocument/2006/relationships/font" Target="fonts/RobotoMono-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bold.fntdata"/><Relationship Id="rId17" Type="http://schemas.openxmlformats.org/officeDocument/2006/relationships/slide" Target="slides/slide12.xml"/><Relationship Id="rId39" Type="http://schemas.openxmlformats.org/officeDocument/2006/relationships/font" Target="fonts/OpenSansLight-regular.fntdata"/><Relationship Id="rId16" Type="http://schemas.openxmlformats.org/officeDocument/2006/relationships/slide" Target="slides/slide11.xml"/><Relationship Id="rId38" Type="http://schemas.openxmlformats.org/officeDocument/2006/relationships/font" Target="fonts/RobotoMon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c35535f18b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c35535f18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c358a66302_2_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c358a66302_2_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c358a66302_2_7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c358a66302_2_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c38e7d063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c38e7d0637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c386c3d9b8_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c386c3d9b8_0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c358a66302_2_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c358a66302_2_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c386c3d9b8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c386c3d9b8_0_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c38e7d0637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c38e7d0637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c38e7d0637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c38e7d0637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c35535f18b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c35535f18b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c358a66302_0_1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c358a66302_0_1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358a66302_2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358a66302_2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c358a66302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c358a66302_1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c358a66302_2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c358a66302_2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c386c3d9b8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c386c3d9b8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c358a66302_2_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c358a66302_2_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c358a66302_2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c358a66302_2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Blue" showMasterSp="0">
  <p:cSld name="Title, Subtitle, &amp; Bullets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4" name="Google Shape;54;p13"/>
          <p:cNvSpPr/>
          <p:nvPr/>
        </p:nvSpPr>
        <p:spPr>
          <a:xfrm>
            <a:off x="334894" y="4620366"/>
            <a:ext cx="2482200" cy="3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9566" l="0" r="0" t="31412"/>
          <a:stretch/>
        </p:blipFill>
        <p:spPr>
          <a:xfrm>
            <a:off x="451257" y="4570022"/>
            <a:ext cx="2121349" cy="465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Red" showMasterSp="0">
  <p:cSld name="Title, Subtitle, &amp; Bullets_1_2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88900" lvl="0" marL="2413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1" name="Google Shape;61;p14"/>
          <p:cNvSpPr/>
          <p:nvPr/>
        </p:nvSpPr>
        <p:spPr>
          <a:xfrm>
            <a:off x="334894" y="4620366"/>
            <a:ext cx="2482200" cy="3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29566" l="0" r="0" t="31412"/>
          <a:stretch/>
        </p:blipFill>
        <p:spPr>
          <a:xfrm>
            <a:off x="451257" y="4570022"/>
            <a:ext cx="2121349" cy="465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tyle 02 - Green " showMasterSp="0">
  <p:cSld name="Title, Subtitle, &amp; Bullets_1_2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2" type="subTitle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7" name="Google Shape;67;p15"/>
          <p:cNvSpPr/>
          <p:nvPr/>
        </p:nvSpPr>
        <p:spPr>
          <a:xfrm>
            <a:off x="334894" y="4620366"/>
            <a:ext cx="2482200" cy="3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29566" l="0" r="0" t="31412"/>
          <a:stretch/>
        </p:blipFill>
        <p:spPr>
          <a:xfrm>
            <a:off x="451257" y="4570022"/>
            <a:ext cx="2121349" cy="465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21.png"/><Relationship Id="rId5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630750" y="2180625"/>
            <a:ext cx="4209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676C7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네이티브 앱을 플러터로 바꾸고 있어요.</a:t>
            </a:r>
            <a:endParaRPr sz="2400">
              <a:solidFill>
                <a:srgbClr val="676C7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630750" y="3135534"/>
            <a:ext cx="41139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676C72"/>
                </a:solidFill>
                <a:latin typeface="Google Sans"/>
                <a:ea typeface="Google Sans"/>
                <a:cs typeface="Google Sans"/>
                <a:sym typeface="Google Sans"/>
              </a:rPr>
              <a:t>실무에서 네이티브 앱을 플러터로 전환하면서 겪고 있는 이야기를 공유해요!</a:t>
            </a:r>
            <a:endParaRPr sz="1200">
              <a:solidFill>
                <a:srgbClr val="676C7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4">
            <a:alphaModFix/>
          </a:blip>
          <a:srcRect b="39402" l="22664" r="22390" t="43729"/>
          <a:stretch/>
        </p:blipFill>
        <p:spPr>
          <a:xfrm>
            <a:off x="656147" y="793031"/>
            <a:ext cx="3948922" cy="681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/>
        </p:nvSpPr>
        <p:spPr>
          <a:xfrm>
            <a:off x="364700" y="346050"/>
            <a:ext cx="285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Flutter 학습</a:t>
            </a:r>
            <a:endParaRPr b="1" sz="2000"/>
          </a:p>
        </p:txBody>
      </p:sp>
      <p:sp>
        <p:nvSpPr>
          <p:cNvPr id="142" name="Google Shape;142;p25"/>
          <p:cNvSpPr txBox="1"/>
          <p:nvPr/>
        </p:nvSpPr>
        <p:spPr>
          <a:xfrm>
            <a:off x="638850" y="1208425"/>
            <a:ext cx="3979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 sz="1800"/>
              <a:t>Dart, Flutter 공</a:t>
            </a:r>
            <a:r>
              <a:rPr lang="ko" sz="1800"/>
              <a:t>식 문서 및 유튜브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 sz="1800"/>
              <a:t>이 주의 위젯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 sz="1800"/>
              <a:t>일단은 만들어보기!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 sz="1800"/>
              <a:t>매주 기술 전파 시간</a:t>
            </a:r>
            <a:endParaRPr sz="1800"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1325" y="207653"/>
            <a:ext cx="2949475" cy="266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100" y="3054153"/>
            <a:ext cx="6185767" cy="1990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/>
        </p:nvSpPr>
        <p:spPr>
          <a:xfrm>
            <a:off x="364700" y="346050"/>
            <a:ext cx="285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Flutter 세</a:t>
            </a:r>
            <a:r>
              <a:rPr b="1" lang="ko" sz="2000"/>
              <a:t>팅</a:t>
            </a:r>
            <a:endParaRPr b="1" sz="2000"/>
          </a:p>
        </p:txBody>
      </p:sp>
      <p:sp>
        <p:nvSpPr>
          <p:cNvPr id="150" name="Google Shape;150;p26"/>
          <p:cNvSpPr txBox="1"/>
          <p:nvPr/>
        </p:nvSpPr>
        <p:spPr>
          <a:xfrm>
            <a:off x="501075" y="876675"/>
            <a:ext cx="4256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상태관</a:t>
            </a:r>
            <a:r>
              <a:rPr lang="ko"/>
              <a:t>리는 GetX ( 상태관리, 라우팅, dialog,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컨트롤러 종속성</a:t>
            </a:r>
            <a:r>
              <a:rPr lang="ko"/>
              <a:t> </a:t>
            </a:r>
            <a:r>
              <a:rPr lang="ko"/>
              <a:t>관리)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공통 위젯은 각자 필요함을 느꼈을 때 만들고 공유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따로 브랜치를 생성하지 않음 전략은 수시로 커밋..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쓸만한 라이브러리 pub.dev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API 옮기기, 모델링 진행</a:t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7175" y="2061200"/>
            <a:ext cx="4404226" cy="14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5175" y="284480"/>
            <a:ext cx="4256398" cy="1539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900" y="2881550"/>
            <a:ext cx="3302001" cy="208147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6"/>
          <p:cNvSpPr txBox="1"/>
          <p:nvPr/>
        </p:nvSpPr>
        <p:spPr>
          <a:xfrm>
            <a:off x="3161850" y="1871250"/>
            <a:ext cx="101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라이브러</a:t>
            </a:r>
            <a:r>
              <a:rPr lang="ko" sz="800"/>
              <a:t>리 다운로드 받아놓기</a:t>
            </a:r>
            <a:endParaRPr sz="800"/>
          </a:p>
        </p:txBody>
      </p:sp>
      <p:sp>
        <p:nvSpPr>
          <p:cNvPr id="155" name="Google Shape;155;p26"/>
          <p:cNvSpPr txBox="1"/>
          <p:nvPr/>
        </p:nvSpPr>
        <p:spPr>
          <a:xfrm>
            <a:off x="4179450" y="3614488"/>
            <a:ext cx="325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>
                <a:solidFill>
                  <a:schemeClr val="dk1"/>
                </a:solidFill>
              </a:rPr>
              <a:t>데이터로직과 UI로직을 나누고 위젯이 직접 상태관리를하지않도</a:t>
            </a:r>
            <a:r>
              <a:rPr lang="ko"/>
              <a:t>록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/>
        </p:nvSpPr>
        <p:spPr>
          <a:xfrm>
            <a:off x="364700" y="346050"/>
            <a:ext cx="285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소스 그대로 포팅</a:t>
            </a:r>
            <a:endParaRPr b="1" sz="2000"/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7875" y="1426700"/>
            <a:ext cx="2974050" cy="218982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7"/>
          <p:cNvSpPr txBox="1"/>
          <p:nvPr/>
        </p:nvSpPr>
        <p:spPr>
          <a:xfrm>
            <a:off x="445100" y="2013825"/>
            <a:ext cx="53187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ko" sz="1800"/>
              <a:t>안드로이드 intent, fragment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intent를 따라하는 클래스를 생성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플러터는 한 화면에 붓을 들고 그리는 느낌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ios, aos 는 화면들을 만들어서 위에 쌓아 올리는 느낌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7"/>
          <p:cNvSpPr txBox="1"/>
          <p:nvPr/>
        </p:nvSpPr>
        <p:spPr>
          <a:xfrm>
            <a:off x="445100" y="1030375"/>
            <a:ext cx="47478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ko" sz="1700"/>
              <a:t>마이그레이션 하는 방법</a:t>
            </a:r>
            <a:endParaRPr b="1" sz="17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새로운 기획과 새롭게 시작?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소스를 그대로 포팅?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7"/>
          <p:cNvSpPr txBox="1"/>
          <p:nvPr/>
        </p:nvSpPr>
        <p:spPr>
          <a:xfrm>
            <a:off x="6470575" y="1048850"/>
            <a:ext cx="2316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ios view 하이어라</a:t>
            </a:r>
            <a:r>
              <a:rPr lang="ko" sz="1000"/>
              <a:t>키</a:t>
            </a:r>
            <a:endParaRPr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/>
        </p:nvSpPr>
        <p:spPr>
          <a:xfrm>
            <a:off x="364700" y="346050"/>
            <a:ext cx="285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소스 그대로 포팅</a:t>
            </a:r>
            <a:endParaRPr b="1" sz="2000"/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925" y="1260450"/>
            <a:ext cx="8839204" cy="277951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 txBox="1"/>
          <p:nvPr/>
        </p:nvSpPr>
        <p:spPr>
          <a:xfrm>
            <a:off x="364700" y="860250"/>
            <a:ext cx="68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ko"/>
              <a:t>기</a:t>
            </a:r>
            <a:r>
              <a:rPr b="1" lang="ko"/>
              <a:t>존 앱과 이질감이 느껴지지 않는 UI나 애니메이션을 구현할 수 있나요?</a:t>
            </a:r>
            <a:endParaRPr b="1"/>
          </a:p>
        </p:txBody>
      </p:sp>
      <p:sp>
        <p:nvSpPr>
          <p:cNvPr id="172" name="Google Shape;172;p28"/>
          <p:cNvSpPr txBox="1"/>
          <p:nvPr/>
        </p:nvSpPr>
        <p:spPr>
          <a:xfrm>
            <a:off x="2744850" y="4607725"/>
            <a:ext cx="1961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출</a:t>
            </a:r>
            <a:r>
              <a:rPr lang="ko" sz="900"/>
              <a:t>처: Naver DEVIEW 2021</a:t>
            </a:r>
            <a:endParaRPr sz="9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/>
        </p:nvSpPr>
        <p:spPr>
          <a:xfrm>
            <a:off x="355375" y="374075"/>
            <a:ext cx="30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작업 중 떠오른 생각들</a:t>
            </a:r>
            <a:endParaRPr b="1" sz="2000"/>
          </a:p>
        </p:txBody>
      </p:sp>
      <p:sp>
        <p:nvSpPr>
          <p:cNvPr id="178" name="Google Shape;178;p29"/>
          <p:cNvSpPr txBox="1"/>
          <p:nvPr/>
        </p:nvSpPr>
        <p:spPr>
          <a:xfrm>
            <a:off x="508000" y="1048325"/>
            <a:ext cx="8343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ko" sz="1800"/>
              <a:t>UI 생산성</a:t>
            </a:r>
            <a:r>
              <a:rPr b="1" lang="ko" sz="1800"/>
              <a:t>이 정말 좋음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선언형 UI 를 사용하다 보니 직관적임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또한 구글 Flutter 팀이 UI에 힘을 많이 써서 플러터 자체에서 제공하는 UI가 많음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플러터의 모든 것은 위젯이다보니 재사용성이 올라감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기존 네이티브 개발자들의 빌드 기다리는 시간을 핫 리로드가 해결해줌</a:t>
            </a:r>
            <a:endParaRPr sz="1800"/>
          </a:p>
        </p:txBody>
      </p:sp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1724" y="2770625"/>
            <a:ext cx="3474925" cy="1798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/>
        </p:nvSpPr>
        <p:spPr>
          <a:xfrm>
            <a:off x="355375" y="374075"/>
            <a:ext cx="30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작업 </a:t>
            </a:r>
            <a:r>
              <a:rPr b="1" lang="ko" sz="2000"/>
              <a:t>중 떠오른</a:t>
            </a:r>
            <a:r>
              <a:rPr b="1" lang="ko" sz="2000"/>
              <a:t> 생각들</a:t>
            </a:r>
            <a:endParaRPr b="1" sz="2000"/>
          </a:p>
        </p:txBody>
      </p:sp>
      <p:sp>
        <p:nvSpPr>
          <p:cNvPr id="185" name="Google Shape;185;p30"/>
          <p:cNvSpPr txBox="1"/>
          <p:nvPr/>
        </p:nvSpPr>
        <p:spPr>
          <a:xfrm>
            <a:off x="508000" y="1048325"/>
            <a:ext cx="8343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ko" sz="1800"/>
              <a:t>기존 네이티브에서 각각 사용하던 플랫폼 기본 UI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하나의 코드로 ios aos 두 곳에서 사용을 하다보니 각 플랫폼 별 UI를 사용할 순 있지만 굳이 해야하나 싶음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오히</a:t>
            </a:r>
            <a:r>
              <a:rPr lang="ko" sz="1800"/>
              <a:t>려 dialog나 toast 등 위젯들에 동일한 UI를 줘서 앱의 통일성을 더 높일 수 있다고 생각함</a:t>
            </a:r>
            <a:endParaRPr sz="1800"/>
          </a:p>
        </p:txBody>
      </p:sp>
      <p:pic>
        <p:nvPicPr>
          <p:cNvPr id="186" name="Google Shape;1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093" y="2724550"/>
            <a:ext cx="3317132" cy="140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3926" y="2669025"/>
            <a:ext cx="2112312" cy="206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0"/>
          <p:cNvSpPr txBox="1"/>
          <p:nvPr/>
        </p:nvSpPr>
        <p:spPr>
          <a:xfrm>
            <a:off x="6506250" y="3596938"/>
            <a:ext cx="1875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플러터에</a:t>
            </a:r>
            <a:r>
              <a:rPr lang="ko" sz="800"/>
              <a:t>서 제공하는 ios 형식 ui</a:t>
            </a:r>
            <a:endParaRPr sz="800"/>
          </a:p>
        </p:txBody>
      </p:sp>
      <p:sp>
        <p:nvSpPr>
          <p:cNvPr id="189" name="Google Shape;189;p30"/>
          <p:cNvSpPr txBox="1"/>
          <p:nvPr/>
        </p:nvSpPr>
        <p:spPr>
          <a:xfrm>
            <a:off x="2238188" y="4202525"/>
            <a:ext cx="1716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ios 기</a:t>
            </a:r>
            <a:r>
              <a:rPr lang="ko" sz="900"/>
              <a:t>본 ui</a:t>
            </a:r>
            <a:endParaRPr sz="9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/>
        </p:nvSpPr>
        <p:spPr>
          <a:xfrm>
            <a:off x="508000" y="895925"/>
            <a:ext cx="8343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ko" sz="1800"/>
              <a:t>기존 네이티브 개념</a:t>
            </a:r>
            <a:r>
              <a:rPr b="1" lang="ko" sz="1800"/>
              <a:t>을 몰라도 되나??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처음 ios를 1달 정도 하다가 플러터로 전환이 확정되면서 자연스레 ios와 멀어짐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플러터에만 집중을 하자고 생각했지만, 결국엔 ios, aos 두 플랫폼을 </a:t>
            </a:r>
            <a:endParaRPr sz="1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잘 이해하고 있어야 잘 하는 것 같음 </a:t>
            </a:r>
            <a:endParaRPr sz="1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( 푸쉬 메세지, event-bus, notification, 인 앱 결제, 권한 등 운영체제 원론적인 개념들)</a:t>
            </a:r>
            <a:endParaRPr sz="1800"/>
          </a:p>
        </p:txBody>
      </p:sp>
      <p:sp>
        <p:nvSpPr>
          <p:cNvPr id="195" name="Google Shape;195;p31"/>
          <p:cNvSpPr txBox="1"/>
          <p:nvPr/>
        </p:nvSpPr>
        <p:spPr>
          <a:xfrm>
            <a:off x="355375" y="374075"/>
            <a:ext cx="30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작업 중 떠오른 생각들</a:t>
            </a:r>
            <a:endParaRPr b="1" sz="2000"/>
          </a:p>
        </p:txBody>
      </p:sp>
      <p:sp>
        <p:nvSpPr>
          <p:cNvPr id="196" name="Google Shape;196;p31"/>
          <p:cNvSpPr txBox="1"/>
          <p:nvPr/>
        </p:nvSpPr>
        <p:spPr>
          <a:xfrm>
            <a:off x="619200" y="2733875"/>
            <a:ext cx="8343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ko" sz="1800"/>
              <a:t>커리어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한 기술만 파기 VS 그 때 그때 재밌는 거 해보기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97" name="Google Shape;197;p31"/>
          <p:cNvSpPr txBox="1"/>
          <p:nvPr/>
        </p:nvSpPr>
        <p:spPr>
          <a:xfrm>
            <a:off x="612975" y="3512725"/>
            <a:ext cx="8343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ko" sz="1800"/>
              <a:t>개발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개발의 질이 조금은 떨어져도 빠르게 만드는 게 기업 입장에서는 좋을 수 있다.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/>
        </p:nvSpPr>
        <p:spPr>
          <a:xfrm>
            <a:off x="355375" y="374075"/>
            <a:ext cx="30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아직 작업 중 떠오른 생각들</a:t>
            </a:r>
            <a:endParaRPr b="1" sz="2000"/>
          </a:p>
        </p:txBody>
      </p:sp>
      <p:sp>
        <p:nvSpPr>
          <p:cNvPr id="203" name="Google Shape;203;p32"/>
          <p:cNvSpPr txBox="1"/>
          <p:nvPr/>
        </p:nvSpPr>
        <p:spPr>
          <a:xfrm>
            <a:off x="508000" y="1048325"/>
            <a:ext cx="8343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ko" sz="1800"/>
              <a:t>플러터 도입은 어느 상황에 필요할까?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앱 자체 커스텀 UI가 많은 서비스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레거시한 프로젝트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개발인력이 부족 &amp; 불균형이 있는조직.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개발자들의 의견 중요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스타트업 같은 빠른 개발이 필요한 조직. 단기간 빠른 성적을 보여줘야 하는 경우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ko" sz="1800"/>
              <a:t>앱 양산 하기에 좋은 것 같음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025" y="1075450"/>
            <a:ext cx="3446751" cy="229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4776" y="1153050"/>
            <a:ext cx="4744425" cy="2334237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1271850" y="523700"/>
            <a:ext cx="216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/>
        </p:nvSpPr>
        <p:spPr>
          <a:xfrm>
            <a:off x="375850" y="364700"/>
            <a:ext cx="232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기존 앱 개발 시나리오</a:t>
            </a:r>
            <a:endParaRPr b="1" sz="2000"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250" y="1103525"/>
            <a:ext cx="6357373" cy="27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2704450" y="4582350"/>
            <a:ext cx="5899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출</a:t>
            </a:r>
            <a:r>
              <a:rPr lang="ko" sz="800"/>
              <a:t>처: https://d2.naver.com/helloworld/3384599</a:t>
            </a:r>
            <a:endParaRPr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/>
        </p:nvSpPr>
        <p:spPr>
          <a:xfrm>
            <a:off x="346025" y="1010000"/>
            <a:ext cx="47508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ko" sz="1700"/>
              <a:t>오래</a:t>
            </a:r>
            <a:r>
              <a:rPr b="1" lang="ko" sz="1700"/>
              <a:t>된 서비스</a:t>
            </a:r>
            <a:endParaRPr b="1" sz="17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레거시가 많음.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유지보수 비용 증가.  objective-c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ko" sz="1500"/>
              <a:t>기업들의 대다수는 레거시한 프로젝트가 존재.</a:t>
            </a:r>
            <a:endParaRPr sz="1500"/>
          </a:p>
        </p:txBody>
      </p:sp>
      <p:sp>
        <p:nvSpPr>
          <p:cNvPr id="95" name="Google Shape;95;p19"/>
          <p:cNvSpPr txBox="1"/>
          <p:nvPr/>
        </p:nvSpPr>
        <p:spPr>
          <a:xfrm>
            <a:off x="346025" y="355350"/>
            <a:ext cx="216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문제</a:t>
            </a:r>
            <a:r>
              <a:rPr b="1" lang="ko" sz="2000"/>
              <a:t>점</a:t>
            </a:r>
            <a:endParaRPr b="1" sz="2000"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50" y="189825"/>
            <a:ext cx="4345799" cy="6116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4732025" y="1010000"/>
            <a:ext cx="45729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ko" sz="1700">
                <a:solidFill>
                  <a:schemeClr val="dk1"/>
                </a:solidFill>
              </a:rPr>
              <a:t>그렇다보니 History가 끊긴 것들이 많음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ko">
                <a:solidFill>
                  <a:schemeClr val="dk1"/>
                </a:solidFill>
              </a:rPr>
              <a:t>파편화된 정보들..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ko">
                <a:solidFill>
                  <a:schemeClr val="dk1"/>
                </a:solidFill>
              </a:rPr>
              <a:t>문서화 문제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ko">
                <a:solidFill>
                  <a:schemeClr val="dk1"/>
                </a:solidFill>
              </a:rPr>
              <a:t>AOS, IOS 별로 기능이 다른 것들도 존재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346025" y="2618050"/>
            <a:ext cx="42261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ko" sz="1900"/>
              <a:t>개발자 불균형</a:t>
            </a:r>
            <a:endParaRPr b="1" sz="19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ko" sz="1700"/>
              <a:t>개발 일정에 차질이 생김.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b="1" lang="ko" sz="1700"/>
              <a:t>매출에 타격.</a:t>
            </a:r>
            <a:endParaRPr b="1" sz="17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99" name="Google Shape;99;p19"/>
          <p:cNvSpPr txBox="1"/>
          <p:nvPr/>
        </p:nvSpPr>
        <p:spPr>
          <a:xfrm>
            <a:off x="4732025" y="2618050"/>
            <a:ext cx="45729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ko" sz="1800">
                <a:solidFill>
                  <a:schemeClr val="dk1"/>
                </a:solidFill>
              </a:rPr>
              <a:t>효율성 필요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ko" sz="1500">
                <a:solidFill>
                  <a:schemeClr val="dk1"/>
                </a:solidFill>
              </a:rPr>
              <a:t>중복되는 업무들.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ko" sz="1500">
                <a:solidFill>
                  <a:schemeClr val="dk1"/>
                </a:solidFill>
              </a:rPr>
              <a:t>스트링 관리. 빌</a:t>
            </a:r>
            <a:r>
              <a:rPr lang="ko" sz="1500">
                <a:solidFill>
                  <a:schemeClr val="dk1"/>
                </a:solidFill>
              </a:rPr>
              <a:t>드 스크립트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ko" sz="1500">
                <a:solidFill>
                  <a:schemeClr val="dk1"/>
                </a:solidFill>
              </a:rPr>
              <a:t>assets 관리.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ko" sz="1500">
                <a:solidFill>
                  <a:schemeClr val="dk1"/>
                </a:solidFill>
              </a:rPr>
              <a:t>문서화.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/>
        </p:nvSpPr>
        <p:spPr>
          <a:xfrm>
            <a:off x="364700" y="346050"/>
            <a:ext cx="2852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크로</a:t>
            </a:r>
            <a:r>
              <a:rPr b="1" lang="ko" sz="2000"/>
              <a:t>스 플랫폼으로 전환하기로 결정!</a:t>
            </a:r>
            <a:endParaRPr b="1" sz="2000"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725" y="1432775"/>
            <a:ext cx="3466749" cy="22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6726" y="1312025"/>
            <a:ext cx="4744425" cy="2334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/>
        </p:nvSpPr>
        <p:spPr>
          <a:xfrm>
            <a:off x="355375" y="374075"/>
            <a:ext cx="4178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900">
                <a:solidFill>
                  <a:schemeClr val="dk1"/>
                </a:solidFill>
              </a:rPr>
              <a:t>플러터&amp;리액트 네이티브 </a:t>
            </a:r>
            <a:endParaRPr b="1" sz="1900"/>
          </a:p>
        </p:txBody>
      </p:sp>
      <p:sp>
        <p:nvSpPr>
          <p:cNvPr id="112" name="Google Shape;112;p21"/>
          <p:cNvSpPr txBox="1"/>
          <p:nvPr/>
        </p:nvSpPr>
        <p:spPr>
          <a:xfrm>
            <a:off x="467275" y="1002200"/>
            <a:ext cx="53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결정의 이유</a:t>
            </a:r>
            <a:endParaRPr b="1"/>
          </a:p>
        </p:txBody>
      </p:sp>
      <p:sp>
        <p:nvSpPr>
          <p:cNvPr id="113" name="Google Shape;113;p21"/>
          <p:cNvSpPr txBox="1"/>
          <p:nvPr/>
        </p:nvSpPr>
        <p:spPr>
          <a:xfrm>
            <a:off x="467275" y="1402400"/>
            <a:ext cx="30300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60fps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사</a:t>
            </a:r>
            <a:r>
              <a:rPr lang="ko" sz="1600"/>
              <a:t>실 수치상으로 보면 그렇게 큰 차이가 없음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리액트 네이티브의 고질병..?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code push, 스타트업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떠오르는 트렌드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Dart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선언형 UI, 직관적, 강력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( 애플의 Swift UI 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ko" sz="1600"/>
              <a:t>무엇보다 빠르게 !</a:t>
            </a:r>
            <a:endParaRPr sz="1600"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400" y="866675"/>
            <a:ext cx="4902101" cy="3237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/>
        </p:nvSpPr>
        <p:spPr>
          <a:xfrm>
            <a:off x="355375" y="374075"/>
            <a:ext cx="4178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900">
                <a:solidFill>
                  <a:schemeClr val="dk1"/>
                </a:solidFill>
              </a:rPr>
              <a:t>플러터&amp;리액트 네이티브 </a:t>
            </a:r>
            <a:endParaRPr b="1" sz="1900"/>
          </a:p>
        </p:txBody>
      </p:sp>
      <p:sp>
        <p:nvSpPr>
          <p:cNvPr id="120" name="Google Shape;120;p22"/>
          <p:cNvSpPr txBox="1"/>
          <p:nvPr/>
        </p:nvSpPr>
        <p:spPr>
          <a:xfrm>
            <a:off x="467275" y="1002200"/>
            <a:ext cx="53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결정의 이유</a:t>
            </a:r>
            <a:endParaRPr b="1"/>
          </a:p>
        </p:txBody>
      </p:sp>
      <p:sp>
        <p:nvSpPr>
          <p:cNvPr id="121" name="Google Shape;121;p22"/>
          <p:cNvSpPr txBox="1"/>
          <p:nvPr/>
        </p:nvSpPr>
        <p:spPr>
          <a:xfrm>
            <a:off x="467275" y="1402400"/>
            <a:ext cx="3030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60fps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사실 수치상으로 보면 그렇게 큰 차이가 없음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리액트 네이티브의 고질병..?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code push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떠오르는 트렌드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400" y="866675"/>
            <a:ext cx="4902101" cy="3237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00125"/>
            <a:ext cx="9081825" cy="477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/>
        </p:nvSpPr>
        <p:spPr>
          <a:xfrm>
            <a:off x="364700" y="346050"/>
            <a:ext cx="285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Firebase </a:t>
            </a:r>
            <a:r>
              <a:rPr b="1" lang="ko" sz="2000"/>
              <a:t>Flutter  </a:t>
            </a:r>
            <a:endParaRPr b="1" sz="2000"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25" y="838650"/>
            <a:ext cx="6107900" cy="3738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/>
        </p:nvSpPr>
        <p:spPr>
          <a:xfrm>
            <a:off x="364750" y="346050"/>
            <a:ext cx="2151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/>
              <a:t>Flutter 시작! </a:t>
            </a:r>
            <a:endParaRPr b="1" sz="2000"/>
          </a:p>
        </p:txBody>
      </p:sp>
      <p:sp>
        <p:nvSpPr>
          <p:cNvPr id="135" name="Google Shape;135;p24"/>
          <p:cNvSpPr txBox="1"/>
          <p:nvPr/>
        </p:nvSpPr>
        <p:spPr>
          <a:xfrm>
            <a:off x="766850" y="1491600"/>
            <a:ext cx="7920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700"/>
              <a:t>목표:</a:t>
            </a:r>
            <a:r>
              <a:rPr b="1" lang="ko" sz="2700"/>
              <a:t> 가장 빠르고 정확하게 포팅하기</a:t>
            </a:r>
            <a:endParaRPr b="1" sz="2700"/>
          </a:p>
        </p:txBody>
      </p:sp>
      <p:sp>
        <p:nvSpPr>
          <p:cNvPr id="136" name="Google Shape;136;p24"/>
          <p:cNvSpPr txBox="1"/>
          <p:nvPr/>
        </p:nvSpPr>
        <p:spPr>
          <a:xfrm>
            <a:off x="766850" y="2235075"/>
            <a:ext cx="6752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 sz="1800"/>
              <a:t>히스토리가 끊김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 sz="1800"/>
              <a:t>개</a:t>
            </a:r>
            <a:r>
              <a:rPr lang="ko" sz="1800"/>
              <a:t>발 </a:t>
            </a:r>
            <a:r>
              <a:rPr lang="ko" sz="1800"/>
              <a:t>멤</a:t>
            </a:r>
            <a:r>
              <a:rPr lang="ko" sz="1800"/>
              <a:t>버 총 4명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 sz="1800"/>
              <a:t>DAU</a:t>
            </a:r>
            <a:r>
              <a:rPr lang="ko" sz="1800"/>
              <a:t> 플랫폼 합산 약 20,000명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 sz="1800"/>
              <a:t>대미지 컨트롤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 sz="1800">
                <a:solidFill>
                  <a:schemeClr val="dk1"/>
                </a:solidFill>
              </a:rPr>
              <a:t>기능 별로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